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FEFCD2"/>
    <a:srgbClr val="FFFFD1"/>
    <a:srgbClr val="FFF0D1"/>
    <a:srgbClr val="FFCC66"/>
    <a:srgbClr val="D68B1C"/>
    <a:srgbClr val="CC9900"/>
    <a:srgbClr val="FF9E1D"/>
    <a:srgbClr val="253600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1443835"/>
            <a:ext cx="794066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2799090"/>
            <a:ext cx="7940660" cy="108802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9E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817625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4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1268419"/>
            <a:ext cx="7940660" cy="938941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chemeClr val="accent6">
                    <a:lumMod val="50000"/>
                  </a:schemeClr>
                </a:solidFill>
              </a:rPr>
              <a:t>W H E A T   I N D A B A</a:t>
            </a:r>
            <a:br>
              <a:rPr lang="en-ZA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ZA" b="1" dirty="0">
                <a:solidFill>
                  <a:schemeClr val="accent6">
                    <a:lumMod val="50000"/>
                  </a:schemeClr>
                </a:solidFill>
              </a:rPr>
              <a:t>Progress with the Industry Plan</a:t>
            </a:r>
          </a:p>
          <a:p>
            <a:endParaRPr lang="en-ZA" sz="18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4260621"/>
            <a:ext cx="9144000" cy="1492716"/>
          </a:xfrm>
          <a:prstGeom prst="rect">
            <a:avLst/>
          </a:prstGeom>
          <a:gradFill flip="none" rotWithShape="1">
            <a:gsLst>
              <a:gs pos="0">
                <a:srgbClr val="D68B1C">
                  <a:shade val="30000"/>
                  <a:satMod val="115000"/>
                </a:srgbClr>
              </a:gs>
              <a:gs pos="50000">
                <a:srgbClr val="D68B1C">
                  <a:shade val="67500"/>
                  <a:satMod val="115000"/>
                </a:srgbClr>
              </a:gs>
              <a:gs pos="100000">
                <a:srgbClr val="D68B1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endParaRPr lang="en-ZA" sz="1700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ZA" sz="5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 WHEAT INDUSTRY</a:t>
            </a:r>
            <a:endParaRPr lang="en-ZA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en-ZA" sz="1700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59785" y="374900"/>
            <a:ext cx="7940660" cy="868092"/>
          </a:xfrm>
        </p:spPr>
        <p:txBody>
          <a:bodyPr>
            <a:normAutofit fontScale="90000"/>
          </a:bodyPr>
          <a:lstStyle/>
          <a:p>
            <a:r>
              <a:rPr lang="en-ZA" sz="6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INVITATION</a:t>
            </a:r>
            <a:r>
              <a:rPr lang="en-ZA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9050" y="2703076"/>
            <a:ext cx="300637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200000"/>
            </a:pPr>
            <a:r>
              <a:rPr lang="en-ZA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08h00 for 08h30</a:t>
            </a:r>
          </a:p>
          <a:p>
            <a:pPr>
              <a:lnSpc>
                <a:spcPct val="150000"/>
              </a:lnSpc>
              <a:buSzPct val="200000"/>
            </a:pPr>
            <a:r>
              <a:rPr lang="en-ZA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Friday, 17 February 2017 – Pretoria </a:t>
            </a:r>
          </a:p>
          <a:p>
            <a:pPr>
              <a:lnSpc>
                <a:spcPct val="150000"/>
              </a:lnSpc>
              <a:buSzPct val="200000"/>
            </a:pPr>
            <a:r>
              <a:rPr lang="en-ZA" sz="1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Tuesday, 21 February 2017 – </a:t>
            </a:r>
            <a:r>
              <a:rPr lang="en-ZA" sz="14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Elsenburg</a:t>
            </a:r>
            <a:endParaRPr lang="en-ZA" sz="14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7682" y="-14206"/>
            <a:ext cx="4266590" cy="1200329"/>
          </a:xfrm>
          <a:prstGeom prst="rect">
            <a:avLst/>
          </a:prstGeom>
          <a:gradFill flip="none" rotWithShape="1">
            <a:gsLst>
              <a:gs pos="0">
                <a:srgbClr val="D68B1C">
                  <a:shade val="30000"/>
                  <a:satMod val="115000"/>
                </a:srgbClr>
              </a:gs>
              <a:gs pos="50000">
                <a:srgbClr val="D68B1C">
                  <a:shade val="67500"/>
                  <a:satMod val="115000"/>
                </a:srgbClr>
              </a:gs>
              <a:gs pos="100000">
                <a:srgbClr val="D68B1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Z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 WHEAT INDUSTRY</a:t>
            </a:r>
            <a:endParaRPr lang="en-ZA" sz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41599"/>
              </p:ext>
            </p:extLst>
          </p:nvPr>
        </p:nvGraphicFramePr>
        <p:xfrm>
          <a:off x="296258" y="2207360"/>
          <a:ext cx="8551481" cy="4275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376">
                  <a:extLst>
                    <a:ext uri="{9D8B030D-6E8A-4147-A177-3AD203B41FA5}">
                      <a16:colId xmlns:a16="http://schemas.microsoft.com/office/drawing/2014/main" val="3558820580"/>
                    </a:ext>
                  </a:extLst>
                </a:gridCol>
                <a:gridCol w="5161531">
                  <a:extLst>
                    <a:ext uri="{9D8B030D-6E8A-4147-A177-3AD203B41FA5}">
                      <a16:colId xmlns:a16="http://schemas.microsoft.com/office/drawing/2014/main" val="1202234822"/>
                    </a:ext>
                  </a:extLst>
                </a:gridCol>
                <a:gridCol w="2290574">
                  <a:extLst>
                    <a:ext uri="{9D8B030D-6E8A-4147-A177-3AD203B41FA5}">
                      <a16:colId xmlns:a16="http://schemas.microsoft.com/office/drawing/2014/main" val="420526710"/>
                    </a:ext>
                  </a:extLst>
                </a:gridCol>
              </a:tblGrid>
              <a:tr h="3199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Friday, 17 February 2017 – Ruby Auditorium, CSIR Conference Centre, PRETORIA</a:t>
                      </a:r>
                      <a:r>
                        <a:rPr lang="en-ZA" sz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endParaRPr lang="en-ZA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7056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08:30 - 08:45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Welcoming address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Wessel Lemmer, </a:t>
                      </a:r>
                      <a:r>
                        <a:rPr lang="en-ZA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ABSA Agribusiness</a:t>
                      </a: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004322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</a:rPr>
                        <a:t>Session 1: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1604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08:45- 09:15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Overview of the efforts to save the wheat industry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Pieter Esterhuysen, Successions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797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09:15 - 09:45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Wheat import tariff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John Purchase, Agbiz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957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09:45 - 10:15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Statutory levy on wheat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Mariana Purnell, Agbiz Grain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14153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10:15 - 10:45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SA Cultivar &amp; Technology Agency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solidFill>
                            <a:srgbClr val="984807"/>
                          </a:solidFill>
                          <a:effectLst/>
                        </a:rPr>
                        <a:t>Andries</a:t>
                      </a: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 Theron, SACTA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73611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10:45 - 11:15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TEA / COFFEE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59175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Session 2: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322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11:15 - 11:45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Relaxation of wheat cultivar release requirements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Francois Koekemoer, </a:t>
                      </a:r>
                      <a:r>
                        <a:rPr lang="en-ZA" sz="1100" dirty="0" err="1">
                          <a:solidFill>
                            <a:srgbClr val="984807"/>
                          </a:solidFill>
                          <a:effectLst/>
                        </a:rPr>
                        <a:t>Sensako</a:t>
                      </a: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8682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11:45 - 12:15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Trading guaranteed grade wheat and the potential for basis trading on the JSE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Chris Sturgess, JSE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65665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12:15 - 12:45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How developments over the last year will revive the wheat industry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Jannie de Villiers, Grain SA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00650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12:45 - 13:45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27632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Session 3: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69741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13:45 - 14:15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The regulatory and other challenges facing the baking industry in SA today  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Geoff Penny, SACB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39352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14:15 - 14:45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LEAF – Proposed inspection of wheat and wheat products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Wayne Rosewall, NCM</a:t>
                      </a: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37538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14:45 - 15:15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Factors affecting the consumer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Hester Vermeulen, BFAP  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6344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15:15 - 15:45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Closing remarks and Conclusion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Elaine Alexander, DAFF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4655"/>
                  </a:ext>
                </a:extLst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296258" y="1115714"/>
            <a:ext cx="8704185" cy="93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H E A T   I N D A B A</a:t>
            </a:r>
            <a:b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with the Industry Plan</a:t>
            </a:r>
          </a:p>
          <a:p>
            <a:endParaRPr lang="en-ZA" sz="1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7682" y="-14206"/>
            <a:ext cx="4266590" cy="1200329"/>
          </a:xfrm>
          <a:prstGeom prst="rect">
            <a:avLst/>
          </a:prstGeom>
          <a:gradFill flip="none" rotWithShape="1">
            <a:gsLst>
              <a:gs pos="0">
                <a:srgbClr val="D68B1C">
                  <a:shade val="30000"/>
                  <a:satMod val="115000"/>
                </a:srgbClr>
              </a:gs>
              <a:gs pos="50000">
                <a:srgbClr val="D68B1C">
                  <a:shade val="67500"/>
                  <a:satMod val="115000"/>
                </a:srgbClr>
              </a:gs>
              <a:gs pos="100000">
                <a:srgbClr val="D68B1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Z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 WHEAT INDUSTRY</a:t>
            </a:r>
            <a:endParaRPr lang="en-ZA" sz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39445"/>
              </p:ext>
            </p:extLst>
          </p:nvPr>
        </p:nvGraphicFramePr>
        <p:xfrm>
          <a:off x="296258" y="2151935"/>
          <a:ext cx="8551481" cy="4378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376">
                  <a:extLst>
                    <a:ext uri="{9D8B030D-6E8A-4147-A177-3AD203B41FA5}">
                      <a16:colId xmlns:a16="http://schemas.microsoft.com/office/drawing/2014/main" val="3558820580"/>
                    </a:ext>
                  </a:extLst>
                </a:gridCol>
                <a:gridCol w="5161531">
                  <a:extLst>
                    <a:ext uri="{9D8B030D-6E8A-4147-A177-3AD203B41FA5}">
                      <a16:colId xmlns:a16="http://schemas.microsoft.com/office/drawing/2014/main" val="1202234822"/>
                    </a:ext>
                  </a:extLst>
                </a:gridCol>
                <a:gridCol w="2290574">
                  <a:extLst>
                    <a:ext uri="{9D8B030D-6E8A-4147-A177-3AD203B41FA5}">
                      <a16:colId xmlns:a16="http://schemas.microsoft.com/office/drawing/2014/main" val="420526710"/>
                    </a:ext>
                  </a:extLst>
                </a:gridCol>
              </a:tblGrid>
              <a:tr h="3199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Tuesday, 21 February 2017 – Auditorium, ELSENBURG</a:t>
                      </a:r>
                      <a:endParaRPr lang="en-ZA" sz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7056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08:30 - 08:45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Welcoming address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Wessel Lemmer, </a:t>
                      </a:r>
                      <a:r>
                        <a:rPr lang="en-ZA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ABSA Agribusiness</a:t>
                      </a: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004322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</a:rPr>
                        <a:t>Session 1: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1604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08:45- 09:15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Overview of the efforts to save the wheat industry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Pieter Esterhuysen, Successions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797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09:15 - 09:45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Statutory levy on wheat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Mariana Purnell, Agbiz Grain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957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09:45 - 10:15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SA Cultivar &amp; Technology Agency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solidFill>
                            <a:srgbClr val="984807"/>
                          </a:solidFill>
                          <a:effectLst/>
                        </a:rPr>
                        <a:t>Andries</a:t>
                      </a: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 Theron, SACTA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14153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10:15 - 10:45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Wheat import tariff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John Purchase, Agbiz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73611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10:45 - 11:15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TEA / COFFEE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159175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Session 2: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32216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11:15 - 11:45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Relaxation of wheat cultivar release requirements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Francois Koekemoer, </a:t>
                      </a:r>
                      <a:r>
                        <a:rPr lang="en-ZA" sz="1100" dirty="0" err="1">
                          <a:solidFill>
                            <a:srgbClr val="984807"/>
                          </a:solidFill>
                          <a:effectLst/>
                        </a:rPr>
                        <a:t>Sensako</a:t>
                      </a: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8682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11:45 - 12:15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Trading guaranteed grade wheat and the potential for basis trading on the JSE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Chris Sturgess, JSE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65665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12:15 - 12:45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How developments over the last year will revive the wheat industry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Jannie de Villiers, Grain SA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00650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12:45 - 13:45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27632"/>
                  </a:ext>
                </a:extLst>
              </a:tr>
              <a:tr h="232693">
                <a:tc gridSpan="3">
                  <a:txBody>
                    <a:bodyPr/>
                    <a:lstStyle/>
                    <a:p>
                      <a:pPr marL="3619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rgbClr val="984807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Session 3: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69741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13:45 - 14:15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The regulatory and other challenges facing the baking industry in SA today  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Geoff Penny, SACB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39352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14:15 - 14:45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LEAF – Proposed inspection of wheat and wheat products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Wayne Rosewall, NCM</a:t>
                      </a: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37538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14:45 - 15:15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Factors affecting the consumer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Hester Vermeulen, BFAP  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63444"/>
                  </a:ext>
                </a:extLst>
              </a:tr>
              <a:tr h="232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15:15 - 15:45</a:t>
                      </a:r>
                      <a:endParaRPr lang="en-ZA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4807"/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984807"/>
                          </a:solidFill>
                          <a:effectLst/>
                        </a:rPr>
                        <a:t>Closing remarks and Conclusion </a:t>
                      </a:r>
                      <a:endParaRPr lang="en-ZA" sz="1100" dirty="0">
                        <a:solidFill>
                          <a:srgbClr val="98480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EFC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kern="1200" dirty="0">
                          <a:solidFill>
                            <a:srgbClr val="98480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Joyene Isaacs, Western Cape Department of Agriculture</a:t>
                      </a:r>
                    </a:p>
                  </a:txBody>
                  <a:tcPr marL="68580" marR="68580" marT="0" marB="0" anchor="ctr">
                    <a:solidFill>
                      <a:srgbClr val="FEFC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4655"/>
                  </a:ext>
                </a:extLst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296258" y="1115714"/>
            <a:ext cx="8704185" cy="938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H E A T   I N D A B A</a:t>
            </a:r>
            <a:b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with the Industry Plan</a:t>
            </a:r>
          </a:p>
          <a:p>
            <a:pPr marL="0" indent="0">
              <a:buNone/>
            </a:pPr>
            <a:endParaRPr lang="en-ZA" sz="1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3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JSE Notices and Circulars" ma:contentTypeID="0x01010025A8B514A743974EAD575655CE6523732300296800F699921B458169F5E577DC97A6" ma:contentTypeVersion="10" ma:contentTypeDescription="Create a new document." ma:contentTypeScope="" ma:versionID="b31e55b6f4e63c3ab07571ca60900c30">
  <xsd:schema xmlns:xsd="http://www.w3.org/2001/XMLSchema" xmlns:xs="http://www.w3.org/2001/XMLSchema" xmlns:p="http://schemas.microsoft.com/office/2006/metadata/properties" xmlns:ns2="a5d7cc70-31c1-4b2e-9a12-faea9898ee50" xmlns:ns3="7710087d-bdac-41cf-a089-51f280e551be" targetNamespace="http://schemas.microsoft.com/office/2006/metadata/properties" ma:root="true" ma:fieldsID="20ce49be1500dc77324f546f7c079b87" ns2:_="" ns3:_="">
    <xsd:import namespace="a5d7cc70-31c1-4b2e-9a12-faea9898ee50"/>
    <xsd:import namespace="7710087d-bdac-41cf-a089-51f280e551be"/>
    <xsd:element name="properties">
      <xsd:complexType>
        <xsd:sequence>
          <xsd:element name="documentManagement">
            <xsd:complexType>
              <xsd:all>
                <xsd:element ref="ns2:JSEDescription" minOccurs="0"/>
                <xsd:element ref="ns2:JSEDate" minOccurs="0"/>
                <xsd:element ref="ns2:TaxCatchAll" minOccurs="0"/>
                <xsd:element ref="ns2:TaxCatchAllLabel" minOccurs="0"/>
                <xsd:element ref="ns2:JSEKeywords" minOccurs="0"/>
                <xsd:element ref="ns2:JSEDisplayPriority" minOccurs="0"/>
                <xsd:element ref="ns2:JSE_x0020_Market" minOccurs="0"/>
                <xsd:element ref="ns2:JSE_x0020_Market_x0020_Notices_x0020_Number"/>
                <xsd:element ref="ns3:m0955700237d4942bb2e7d3b8b303397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7cc70-31c1-4b2e-9a12-faea9898ee50" elementFormDefault="qualified">
    <xsd:import namespace="http://schemas.microsoft.com/office/2006/documentManagement/types"/>
    <xsd:import namespace="http://schemas.microsoft.com/office/infopath/2007/PartnerControls"/>
    <xsd:element name="JSEDescription" ma:index="8" nillable="true" ma:displayName="JSE Description" ma:internalName="JSEDescription">
      <xsd:simpleType>
        <xsd:restriction base="dms:Note">
          <xsd:maxLength value="255"/>
        </xsd:restriction>
      </xsd:simpleType>
    </xsd:element>
    <xsd:element name="JSEDate" ma:index="9" nillable="true" ma:displayName="JSE Date" ma:default="[today]" ma:format="DateTime" ma:internalName="JSEDate">
      <xsd:simpleType>
        <xsd:restriction base="dms:DateTime"/>
      </xsd:simpleType>
    </xsd:element>
    <xsd:element name="TaxCatchAll" ma:index="10" nillable="true" ma:displayName="Taxonomy Catch All Column" ma:description="" ma:hidden="true" ma:list="{05b3ea50-81ed-432d-bdcf-e7540578ef79}" ma:internalName="TaxCatchAll" ma:showField="CatchAllData" ma:web="a5d7cc70-31c1-4b2e-9a12-faea9898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05b3ea50-81ed-432d-bdcf-e7540578ef79}" ma:internalName="TaxCatchAllLabel" ma:readOnly="true" ma:showField="CatchAllDataLabel" ma:web="a5d7cc70-31c1-4b2e-9a12-faea9898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SEKeywords" ma:index="12" nillable="true" ma:displayName="JSE Keywords" ma:internalName="JSEKeywords">
      <xsd:simpleType>
        <xsd:restriction base="dms:Text"/>
      </xsd:simpleType>
    </xsd:element>
    <xsd:element name="JSEDisplayPriority" ma:index="13" nillable="true" ma:displayName="JSE Display Priority Board" ma:internalName="JSEDisplayPriority" ma:percentage="FALSE">
      <xsd:simpleType>
        <xsd:restriction base="dms:Number"/>
      </xsd:simpleType>
    </xsd:element>
    <xsd:element name="JSE_x0020_Market" ma:index="14" nillable="true" ma:displayName="JSE Market" ma:description="JSE Market and Services list used by Trading and Services." ma:internalName="JSE_x0020_Marke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quity Market"/>
                    <xsd:enumeration value="Currency Derivatives"/>
                    <xsd:enumeration value="Equity Derivatives"/>
                    <xsd:enumeration value="Interest Rate"/>
                    <xsd:enumeration value="Interest Rate Derivatives"/>
                    <xsd:enumeration value="Commodity Derivatives"/>
                    <xsd:enumeration value="JSE Broker Deal Accounting"/>
                    <xsd:enumeration value="End of Day Products"/>
                    <xsd:enumeration value="Colocation"/>
                    <xsd:enumeration value="All Markets"/>
                    <xsd:enumeration value="All Derivative Markets"/>
                    <xsd:enumeration value="Bond Market"/>
                    <xsd:enumeration value="Bond ETP"/>
                    <xsd:enumeration value="Market Data"/>
                  </xsd:restriction>
                </xsd:simpleType>
              </xsd:element>
            </xsd:sequence>
          </xsd:extension>
        </xsd:complexContent>
      </xsd:complexType>
    </xsd:element>
    <xsd:element name="JSE_x0020_Market_x0020_Notices_x0020_Number" ma:index="15" ma:displayName="JSE Market Notice Number" ma:internalName="JSE_x0020_Market_x0020_Notices_x0020_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0087d-bdac-41cf-a089-51f280e551be" elementFormDefault="qualified">
    <xsd:import namespace="http://schemas.microsoft.com/office/2006/documentManagement/types"/>
    <xsd:import namespace="http://schemas.microsoft.com/office/infopath/2007/PartnerControls"/>
    <xsd:element name="m0955700237d4942bb2e7d3b8b303397" ma:index="18" nillable="true" ma:taxonomy="true" ma:internalName="m0955700237d4942bb2e7d3b8b303397" ma:taxonomyFieldName="JSE_x0020_Navigation" ma:displayName="JSE Navigation" ma:default="" ma:fieldId="{60955700-237d-4942-bb2e-7d3b8b303397}" ma:taxonomyMulti="true" ma:sspId="a56a8aec-2e98-48a9-a7a6-2aff3297fae1" ma:termSetId="ca9114ac-6689-406d-b52a-1e145b96c3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SEKeywords xmlns="a5d7cc70-31c1-4b2e-9a12-faea9898ee50" xsi:nil="true"/>
    <JSEDescription xmlns="a5d7cc70-31c1-4b2e-9a12-faea9898ee50">Wheat Indaba Invitation</JSEDescription>
    <JSEDate xmlns="a5d7cc70-31c1-4b2e-9a12-faea9898ee50">2017-02-08T12:05:00+00:00</JSEDate>
    <JSE_x0020_Market_x0020_Notices_x0020_Number xmlns="a5d7cc70-31c1-4b2e-9a12-faea9898ee50">54B</JSE_x0020_Market_x0020_Notices_x0020_Number>
    <JSEDisplayPriority xmlns="a5d7cc70-31c1-4b2e-9a12-faea9898ee50" xsi:nil="true"/>
    <JSE_x0020_Market xmlns="a5d7cc70-31c1-4b2e-9a12-faea9898ee50">
      <Value>Commodity Derivatives</Value>
    </JSE_x0020_Market>
    <TaxCatchAll xmlns="a5d7cc70-31c1-4b2e-9a12-faea9898ee50">
      <Value>7</Value>
    </TaxCatchAll>
    <m0955700237d4942bb2e7d3b8b303397 xmlns="7710087d-bdac-41cf-a089-51f280e551be">
      <Terms xmlns="http://schemas.microsoft.com/office/infopath/2007/PartnerControls">
        <TermInfo xmlns="http://schemas.microsoft.com/office/infopath/2007/PartnerControls">
          <TermName xmlns="http://schemas.microsoft.com/office/infopath/2007/PartnerControls">JSE Market Notices</TermName>
          <TermId xmlns="http://schemas.microsoft.com/office/infopath/2007/PartnerControls">1fcfaa15-fcf5-458d-b16e-485380aba6f6</TermId>
        </TermInfo>
      </Terms>
    </m0955700237d4942bb2e7d3b8b303397>
  </documentManagement>
</p:properties>
</file>

<file path=customXml/itemProps1.xml><?xml version="1.0" encoding="utf-8"?>
<ds:datastoreItem xmlns:ds="http://schemas.openxmlformats.org/officeDocument/2006/customXml" ds:itemID="{1AB4B457-A542-4738-8C15-A29A55BDCBD9}"/>
</file>

<file path=customXml/itemProps2.xml><?xml version="1.0" encoding="utf-8"?>
<ds:datastoreItem xmlns:ds="http://schemas.openxmlformats.org/officeDocument/2006/customXml" ds:itemID="{E8890E03-DCEE-4C9B-8FA8-DFAA3BEB6212}"/>
</file>

<file path=customXml/itemProps3.xml><?xml version="1.0" encoding="utf-8"?>
<ds:datastoreItem xmlns:ds="http://schemas.openxmlformats.org/officeDocument/2006/customXml" ds:itemID="{0B0B4699-F2B2-4D2E-A5FB-2B971E5418FA}"/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463</Words>
  <Application>Microsoft Office PowerPoint</Application>
  <PresentationFormat>On-screen Show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Times New Roman</vt:lpstr>
      <vt:lpstr>Office Theme</vt:lpstr>
      <vt:lpstr>INVITATION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54B</dc:title>
  <dc:creator>Julian</dc:creator>
  <cp:lastModifiedBy>Mariana Purnell</cp:lastModifiedBy>
  <cp:revision>64</cp:revision>
  <dcterms:created xsi:type="dcterms:W3CDTF">2013-08-21T19:17:07Z</dcterms:created>
  <dcterms:modified xsi:type="dcterms:W3CDTF">2017-02-03T14:06:01Z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0x01010025A8B514A743974EAD575655CE6523732300296800F699921B458169F5E577DC97A6</vt:lpwstr>
  </property>
  <property fmtid="{D5CDD505-2E9C-101B-9397-08002B2CF9AE}" pid="3" name="JSENavigation">
    <vt:lpwstr>268;#Market Notices|f4c0a232-75e1-40c2-a9ac-18d9083d3303</vt:lpwstr>
  </property>
  <property fmtid="{D5CDD505-2E9C-101B-9397-08002B2CF9AE}" pid="4" name="JSE Navigation">
    <vt:lpwstr>7;#JSE Market Notices|1fcfaa15-fcf5-458d-b16e-485380aba6f6</vt:lpwstr>
  </property>
  <property fmtid="{D5CDD505-2E9C-101B-9397-08002B2CF9AE}" pid="5" name="m60acd9c3da341e48caf3c396360b1d6">
    <vt:lpwstr>Market Notices|d9538969-8c09-4bc0-bca3-9c13ea0bf720</vt:lpwstr>
  </property>
</Properties>
</file>